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317" r:id="rId5"/>
    <p:sldId id="318" r:id="rId6"/>
    <p:sldId id="319" r:id="rId7"/>
    <p:sldId id="329" r:id="rId8"/>
    <p:sldId id="330" r:id="rId9"/>
    <p:sldId id="327" r:id="rId10"/>
    <p:sldId id="328" r:id="rId11"/>
    <p:sldId id="322" r:id="rId12"/>
    <p:sldId id="323" r:id="rId13"/>
    <p:sldId id="324" r:id="rId14"/>
    <p:sldId id="326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4743D-04BB-587A-6A82-9B00C282C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10691F-6904-E405-DC93-54E38A745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666180B-B3D1-ABE7-DD10-60E7B352F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B318292-DC20-AC4A-8119-7B56D376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1406C21-2D47-A8B1-65F7-ECDC8960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27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3CFDF-7EE8-6632-F738-EABBA4DBD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3CF8968-C2BA-F8A0-1C41-2483B5AB4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B1EE715-F7AE-2369-AE21-2EAFF7F77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B776034-6BFE-C451-EE44-66693DE00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7DB5A40-415B-ED6E-7CDC-8670786B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83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DF5A7EE1-0B70-F28C-2E90-88A5BB8E4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F85E6A4-8578-E71D-6960-E4F9C5112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0BD44BD-0B80-9EBD-58D8-D64828056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8FCB0B1-EBF3-A746-F6BD-26DBF01D0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A1FC879-4452-7BAC-1FC9-992B4F1AC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34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83C65-28BE-D1FD-8192-512E3696F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391DD4-9B75-294F-67D6-83FD8C56E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3F83FE1-4347-AB64-9B88-650669F69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4E78CD4-58BE-666A-A1B9-9D305E013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851D5C9-E56E-EFA2-215B-F7BD2534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DD756-EF7E-65B0-6F0F-8A607E93E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820ED9-15D4-5AF4-D093-471D163E5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D81DACF-161E-C21F-1891-9CAD063E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C5EBFBE-3A09-AE5E-AE58-3E4992FC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F7E3D9E-1E89-0C94-A9AC-C5F1DF516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0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9A06C-3036-5EE1-6F42-FFCCD977F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B8B6F4-1444-30E2-DE39-27FE1A34E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DCC2DB1-5EBE-8C1C-4F59-D7E9690C7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E7F8A2A-7579-8A02-1147-FB93926ED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9EE19C1-034D-9DE9-8B01-7CD236D4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BCABCFD-755F-BC94-915B-0745AD00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8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F4463-5B0A-CEC6-9ABB-38851221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99D612-82C6-9338-C796-31194FDF3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47BFA42-37EF-A532-FA78-ACEF88046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F5AFDE6-0701-EA1E-709B-4DEC19E96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7BF1989-FA20-3D80-4433-0B0B26CEF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8B659FD1-20B4-AA22-EC4E-EED7247A7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4292F67-7459-0465-90CA-4B6A86A5E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D121A39-E4A7-1718-A24D-BEA2EE35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8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324FA-6AF8-C7C3-0F0F-CC4663E5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D92DDC63-1F72-9596-B696-CC35F37D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0FA9F2C-92AD-C477-2FB9-6884F1732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25D2767-6509-C564-C8E4-B3EE3810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6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16B4C4F-DD59-FF1E-05AA-B76BFBA1A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C096EF06-E0B3-F2A7-CBDB-79B8F07E5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12D2187-B76C-7571-83DD-3D7EC745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8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C7086-2C71-88AF-2BBB-5C01D3659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C9F861F-EE69-B3B8-F97D-E6326DD4A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DA53F3-EE75-BA83-A2A0-C07E608C0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B705699-3590-3724-786D-D3B61AC89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0082F61-F61E-9D48-21D9-42E69FD24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F704930-FEE5-4EAD-EE59-4788932FB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3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28F4D-497F-4255-57C6-FAE471F4D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EC930509-9097-A879-CC5A-181705549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AB8317-17DE-59F3-D798-8C1A61566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0F121E0-5F59-A0E1-EDB2-85F04E47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3F209AA-8D43-043B-0137-D10D0550E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3BF4071-366B-D507-F478-A45C07B4C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08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DB40361B-4C82-3CF2-D22B-2CC50DCD7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47B0B1-AA08-10EC-0750-A92EF91A1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F023AD0-DC2C-3F15-A629-A35B34071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3/16/2025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5268DB7-0B84-6AD1-AF84-AD0064813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5BB5F8-84DC-03F0-854F-9AC806ED1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4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CCB14-6CB3-43E4-AF5D-99788B2DD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34296"/>
            <a:ext cx="8915399" cy="293624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8900" b="1" dirty="0">
                <a:latin typeface="Aptos" panose="020B0004020202020204" pitchFamily="34" charset="0"/>
                <a:cs typeface="Aptos Serif" panose="020B0502040204020203" pitchFamily="18" charset="0"/>
              </a:rPr>
              <a:t>Osamelosť</a:t>
            </a:r>
            <a:br>
              <a:rPr lang="sk-SK" sz="8900" b="1" dirty="0">
                <a:latin typeface="Aptos" panose="020B0004020202020204" pitchFamily="34" charset="0"/>
                <a:cs typeface="Aptos Serif" panose="020B0502040204020203" pitchFamily="18" charset="0"/>
              </a:rPr>
            </a:br>
            <a:r>
              <a:rPr lang="sk-SK" sz="2200" b="1" dirty="0">
                <a:latin typeface="Aptos" panose="020B0004020202020204" pitchFamily="34" charset="0"/>
                <a:cs typeface="Aptos Serif" panose="020B0502040204020203" pitchFamily="18" charset="0"/>
              </a:rPr>
              <a:t> </a:t>
            </a:r>
            <a:br>
              <a:rPr lang="sk-SK" sz="7200" b="1" dirty="0">
                <a:latin typeface="Aptos" panose="020B0004020202020204" pitchFamily="34" charset="0"/>
                <a:cs typeface="Aptos Serif" panose="020B0502040204020203" pitchFamily="18" charset="0"/>
              </a:rPr>
            </a:br>
            <a:r>
              <a:rPr lang="sk-SK" sz="2800" b="1" dirty="0">
                <a:latin typeface="Aptos" panose="020B0004020202020204" pitchFamily="34" charset="0"/>
                <a:cs typeface="Aptos Serif" panose="020B0502040204020203" pitchFamily="18" charset="0"/>
              </a:rPr>
              <a:t>(v umení a v Cirkvi)</a:t>
            </a:r>
            <a:br>
              <a:rPr lang="sk-SK" sz="2800" b="1" dirty="0">
                <a:latin typeface="Aptos" panose="020B0004020202020204" pitchFamily="34" charset="0"/>
                <a:cs typeface="Aptos Serif" panose="020B0502040204020203" pitchFamily="18" charset="0"/>
              </a:rPr>
            </a:br>
            <a:br>
              <a:rPr lang="sk-SK" sz="2800" b="1" dirty="0">
                <a:latin typeface="Aptos" panose="020B0004020202020204" pitchFamily="34" charset="0"/>
                <a:cs typeface="Aptos Serif" panose="020B0502040204020203" pitchFamily="18" charset="0"/>
              </a:rPr>
            </a:br>
            <a:r>
              <a:rPr lang="sk-SK" sz="2800" b="1" dirty="0">
                <a:latin typeface="Aptos" panose="020B0004020202020204" pitchFamily="34" charset="0"/>
                <a:cs typeface="Aptos Serif" panose="020B0502040204020203" pitchFamily="18" charset="0"/>
              </a:rPr>
              <a:t>Pohľad cez prizmu paradoxov</a:t>
            </a:r>
            <a:br>
              <a:rPr lang="sk-SK" sz="2800" b="1" dirty="0">
                <a:latin typeface="Aptos" panose="020B0004020202020204" pitchFamily="34" charset="0"/>
                <a:cs typeface="Aptos Serif" panose="020B0502040204020203" pitchFamily="18" charset="0"/>
              </a:rPr>
            </a:br>
            <a:endParaRPr lang="sk-SK" sz="2800" b="1" dirty="0">
              <a:latin typeface="Aptos" panose="020B0004020202020204" pitchFamily="34" charset="0"/>
              <a:cs typeface="Aptos Serif" panose="020B0502040204020203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138586-EF76-4F85-A02E-CD35D1977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960562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sk-SK" sz="2800" dirty="0">
                <a:latin typeface="Aptos" panose="020B0004020202020204" pitchFamily="34" charset="0"/>
              </a:rPr>
              <a:t>Reginald Adrián Slavkovský OP</a:t>
            </a:r>
          </a:p>
        </p:txBody>
      </p:sp>
    </p:spTree>
    <p:extLst>
      <p:ext uri="{BB962C8B-B14F-4D97-AF65-F5344CB8AC3E}">
        <p14:creationId xmlns:p14="http://schemas.microsoft.com/office/powerpoint/2010/main" val="1736486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C8779-FDDA-DAFF-232F-9B5B4BBF2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A3161-4712-ADCA-C0BA-F4B61A4C6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981" y="435936"/>
            <a:ext cx="9244038" cy="1280890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Kontemplatívna modlitba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FE4ECE-1FC0-9096-EF98-75DC0CF69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871126"/>
            <a:ext cx="8915400" cy="4338287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Aptos" panose="020B0004020202020204" pitchFamily="34" charset="0"/>
              </a:rPr>
              <a:t>Boh je paradoxný. Je nekonečne blízky a súčasne nekonečne vzdialený.</a:t>
            </a:r>
          </a:p>
          <a:p>
            <a:r>
              <a:rPr lang="sk-SK" sz="2800" dirty="0">
                <a:latin typeface="Aptos" panose="020B0004020202020204" pitchFamily="34" charset="0"/>
              </a:rPr>
              <a:t>Kým sa nezapočúvam do toho, s kým sa stretávam, dovtedy komunikujem najmä so svojou predstavou – to platí o stretnutiach s ľuďmi aj s Bohom.</a:t>
            </a:r>
          </a:p>
          <a:p>
            <a:r>
              <a:rPr lang="sk-SK" sz="2800" dirty="0">
                <a:latin typeface="Aptos" panose="020B0004020202020204" pitchFamily="34" charset="0"/>
              </a:rPr>
              <a:t>Aby som sa stretol so skutočným Bohom, a nielen so svojou predstavou o Bohu, musím sa doň započúvať, do ticha jeho Prítomnosti.</a:t>
            </a:r>
          </a:p>
          <a:p>
            <a:r>
              <a:rPr lang="sk-SK" sz="2800" dirty="0">
                <a:latin typeface="Aptos" panose="020B0004020202020204" pitchFamily="34" charset="0"/>
              </a:rPr>
              <a:t>Uvedomenie si a prijatie Božej </a:t>
            </a:r>
            <a:r>
              <a:rPr lang="sk-SK" sz="2800" dirty="0" err="1">
                <a:latin typeface="Aptos" panose="020B0004020202020204" pitchFamily="34" charset="0"/>
              </a:rPr>
              <a:t>neuchopiteľnosti</a:t>
            </a:r>
            <a:r>
              <a:rPr lang="sk-SK" sz="2800" dirty="0">
                <a:latin typeface="Aptos" panose="020B0004020202020204" pitchFamily="34" charset="0"/>
              </a:rPr>
              <a:t> vnáša do modlitby kontemplatívny rozmer.</a:t>
            </a:r>
          </a:p>
        </p:txBody>
      </p:sp>
    </p:spTree>
    <p:extLst>
      <p:ext uri="{BB962C8B-B14F-4D97-AF65-F5344CB8AC3E}">
        <p14:creationId xmlns:p14="http://schemas.microsoft.com/office/powerpoint/2010/main" val="3121643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906CB-5484-D1E3-9E59-139C4F176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D23A5-45EF-8996-A731-7E6246ABC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4443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Úloha vnútra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E3867C2-EF84-F423-B4FB-2879EC3E1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2094929"/>
            <a:ext cx="8915400" cy="4118641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Aptos" panose="020B0004020202020204" pitchFamily="34" charset="0"/>
              </a:rPr>
              <a:t>List Svätého Otca Františka </a:t>
            </a:r>
            <a:r>
              <a:rPr lang="sk-SK" sz="2800" i="1" dirty="0">
                <a:latin typeface="Aptos" panose="020B0004020202020204" pitchFamily="34" charset="0"/>
              </a:rPr>
              <a:t>O úlohe literatúry vo formácii</a:t>
            </a:r>
            <a:r>
              <a:rPr lang="sk-SK" sz="2800" dirty="0">
                <a:latin typeface="Aptos" panose="020B0004020202020204" pitchFamily="34" charset="0"/>
              </a:rPr>
              <a:t> obsahuje podnetné myšlienky k téme samoty.</a:t>
            </a:r>
          </a:p>
          <a:p>
            <a:r>
              <a:rPr lang="sk-SK" sz="2800" dirty="0">
                <a:latin typeface="Aptos" panose="020B0004020202020204" pitchFamily="34" charset="0"/>
              </a:rPr>
              <a:t>Bod 31: Tlak každodenných povinností nás zameriava na efektivitu. To spôsobuje zúžený a obmedzený pohľad na svet. Takýto prístup </a:t>
            </a:r>
            <a:r>
              <a:rPr lang="sk-SK" sz="2800" dirty="0" err="1">
                <a:latin typeface="Aptos" panose="020B0004020202020204" pitchFamily="34" charset="0"/>
              </a:rPr>
              <a:t>banalizuje</a:t>
            </a:r>
            <a:r>
              <a:rPr lang="sk-SK" sz="2800" dirty="0">
                <a:latin typeface="Aptos" panose="020B0004020202020204" pitchFamily="34" charset="0"/>
              </a:rPr>
              <a:t> rozlišovanie, ochudobňuje citlivosť a redukuje komplexnosť.</a:t>
            </a:r>
          </a:p>
          <a:p>
            <a:r>
              <a:rPr lang="sk-SK" sz="2800" dirty="0">
                <a:latin typeface="Aptos" panose="020B0004020202020204" pitchFamily="34" charset="0"/>
              </a:rPr>
              <a:t>To je výzva </a:t>
            </a:r>
            <a:r>
              <a:rPr lang="sk-SK" sz="2800" b="1" dirty="0">
                <a:latin typeface="Aptos" panose="020B0004020202020204" pitchFamily="34" charset="0"/>
              </a:rPr>
              <a:t>vzdialiť sa od bezprostredného, spomaliť, kontemplovať a načúvať</a:t>
            </a:r>
            <a:r>
              <a:rPr lang="sk-SK" sz="2800" dirty="0">
                <a:latin typeface="Aptos" panose="020B0004020202020204" pitchFamily="34" charset="0"/>
              </a:rPr>
              <a:t>. Miestom, kde sa otvára tento prístup k vlastnej pravde, je vnútro (bod 26).</a:t>
            </a:r>
          </a:p>
        </p:txBody>
      </p:sp>
    </p:spTree>
    <p:extLst>
      <p:ext uri="{BB962C8B-B14F-4D97-AF65-F5344CB8AC3E}">
        <p14:creationId xmlns:p14="http://schemas.microsoft.com/office/powerpoint/2010/main" val="1542608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F8F4A-C4E9-FB9C-17B1-6E72B8EAE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BCB0B-B155-FE70-A1BE-644F3CC9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4443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Viera a umenie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F8423C1-D7DF-4E2E-5545-E7DE98E64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443" y="1925320"/>
            <a:ext cx="8915400" cy="4288250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Aptos" panose="020B0004020202020204" pitchFamily="34" charset="0"/>
              </a:rPr>
              <a:t>Predchádzajúce myšlienky sa dobre hodia aj pre porozumeniu vzťahu viery a (duchovného) umenia.</a:t>
            </a:r>
          </a:p>
          <a:p>
            <a:r>
              <a:rPr lang="sk-SK" sz="2800" dirty="0">
                <a:latin typeface="Aptos" panose="020B0004020202020204" pitchFamily="34" charset="0"/>
              </a:rPr>
              <a:t>Ak sa nezastavíme nad úlohou liturgického priestoru, cirkevných piesní, sakrálnej architektúry, obrazov, duchovnej poézie, môžeme skĺznuť k povrchnosti, necitlivosti, </a:t>
            </a:r>
            <a:r>
              <a:rPr lang="sk-SK" sz="2800" dirty="0" err="1">
                <a:latin typeface="Aptos" panose="020B0004020202020204" pitchFamily="34" charset="0"/>
              </a:rPr>
              <a:t>ideologizácii</a:t>
            </a:r>
            <a:r>
              <a:rPr lang="sk-SK" sz="2800" dirty="0">
                <a:latin typeface="Aptos" panose="020B0004020202020204" pitchFamily="34" charset="0"/>
              </a:rPr>
              <a:t> viery.</a:t>
            </a:r>
            <a:endParaRPr lang="sk-SK" sz="2800" dirty="0">
              <a:highlight>
                <a:srgbClr val="C0C0C0"/>
              </a:highlight>
              <a:latin typeface="Aptos" panose="020B0004020202020204" pitchFamily="34" charset="0"/>
            </a:endParaRPr>
          </a:p>
          <a:p>
            <a:r>
              <a:rPr lang="sk-SK" sz="2800" dirty="0">
                <a:latin typeface="Aptos" panose="020B0004020202020204" pitchFamily="34" charset="0"/>
              </a:rPr>
              <a:t>To je tiež výzva vzdialiť sa od bezprostredného, spomaliť, kontemplovať a načúvať. Miestom, kde sa otvára tento prístup k vlastnej pravde, je </a:t>
            </a:r>
            <a:r>
              <a:rPr lang="sk-SK" sz="2800" b="1" dirty="0">
                <a:latin typeface="Aptos" panose="020B0004020202020204" pitchFamily="34" charset="0"/>
              </a:rPr>
              <a:t>vnútro, srdce, ktorému je dopriata samota</a:t>
            </a:r>
            <a:r>
              <a:rPr lang="sk-SK" sz="2800" dirty="0">
                <a:latin typeface="Aptos" panose="020B00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8416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EDF5E5-963C-9314-1A00-509D606FE8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59C70-22F9-011C-B610-850AFEA94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1036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Klára </a:t>
            </a:r>
            <a:r>
              <a:rPr lang="sk-SK" sz="6000" b="1" dirty="0" err="1">
                <a:latin typeface="Aptos" panose="020B0004020202020204" pitchFamily="34" charset="0"/>
              </a:rPr>
              <a:t>Maliňáková</a:t>
            </a:r>
            <a:r>
              <a:rPr lang="sk-SK" sz="6000" b="1" dirty="0">
                <a:latin typeface="Aptos" panose="020B0004020202020204" pitchFamily="34" charset="0"/>
              </a:rPr>
              <a:t>: Dreň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7E724A0-9981-E158-BF8F-6F3478901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443" y="2349795"/>
            <a:ext cx="8915400" cy="3870252"/>
          </a:xfrm>
        </p:spPr>
        <p:txBody>
          <a:bodyPr numCol="2"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Ako keď sa lúpe cibuľa</a:t>
            </a:r>
          </a:p>
          <a:p>
            <a:pPr marL="0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plačem</a:t>
            </a:r>
          </a:p>
          <a:p>
            <a:pPr marL="0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Keď zo mňa život</a:t>
            </a:r>
          </a:p>
          <a:p>
            <a:pPr marL="0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strháva vrstvu za vrstvou.</a:t>
            </a:r>
          </a:p>
          <a:p>
            <a:pPr marL="0" indent="0">
              <a:lnSpc>
                <a:spcPct val="110000"/>
              </a:lnSpc>
              <a:spcBef>
                <a:spcPts val="90"/>
              </a:spcBef>
              <a:buNone/>
            </a:pPr>
            <a:endParaRPr lang="sk-SK" sz="3000" noProof="0" dirty="0">
              <a:latin typeface="Aptos" panose="020B00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Tak pevne sa zdali so mnou spojené!</a:t>
            </a:r>
          </a:p>
          <a:p>
            <a:pPr marL="0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Čo vlastne zostane?</a:t>
            </a:r>
          </a:p>
          <a:p>
            <a:pPr marL="0" indent="0">
              <a:lnSpc>
                <a:spcPct val="110000"/>
              </a:lnSpc>
              <a:spcBef>
                <a:spcPts val="90"/>
              </a:spcBef>
              <a:buNone/>
            </a:pPr>
            <a:endParaRPr lang="sk-SK" sz="3000" noProof="0" dirty="0">
              <a:latin typeface="Aptos" panose="020B0004020202020204" pitchFamily="34" charset="0"/>
            </a:endParaRPr>
          </a:p>
          <a:p>
            <a:pPr marL="180975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Snáď pravdivosť</a:t>
            </a:r>
          </a:p>
          <a:p>
            <a:pPr marL="180975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slabosť úplná</a:t>
            </a:r>
          </a:p>
          <a:p>
            <a:pPr marL="180975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a nakoniec nič.</a:t>
            </a:r>
          </a:p>
          <a:p>
            <a:pPr marL="180975" indent="0">
              <a:lnSpc>
                <a:spcPct val="110000"/>
              </a:lnSpc>
              <a:spcBef>
                <a:spcPts val="90"/>
              </a:spcBef>
              <a:buNone/>
            </a:pPr>
            <a:endParaRPr lang="sk-SK" sz="3000" noProof="0" dirty="0">
              <a:latin typeface="Aptos" panose="020B0004020202020204" pitchFamily="34" charset="0"/>
            </a:endParaRPr>
          </a:p>
          <a:p>
            <a:pPr marL="180975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Prázdny priestor pre Teba,</a:t>
            </a:r>
          </a:p>
          <a:p>
            <a:pPr marL="180975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a na jeho dne </a:t>
            </a:r>
          </a:p>
          <a:p>
            <a:pPr marL="180975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obnažený prameň radosti,</a:t>
            </a:r>
          </a:p>
          <a:p>
            <a:pPr marL="180975" indent="0">
              <a:lnSpc>
                <a:spcPct val="110000"/>
              </a:lnSpc>
              <a:spcBef>
                <a:spcPts val="90"/>
              </a:spcBef>
              <a:buNone/>
            </a:pPr>
            <a:r>
              <a:rPr lang="sk-SK" sz="3000" noProof="0" dirty="0">
                <a:latin typeface="Aptos" panose="020B0004020202020204" pitchFamily="34" charset="0"/>
              </a:rPr>
              <a:t>hlboký a čistý...</a:t>
            </a:r>
          </a:p>
          <a:p>
            <a:pPr marL="0" indent="0">
              <a:buNone/>
            </a:pPr>
            <a:endParaRPr lang="sk-SK" sz="2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327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3880A-4F29-581A-5507-5CEB09612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6753E21-7274-DD00-33C1-A214CA3DE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728" y="1914688"/>
            <a:ext cx="10290544" cy="4288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k-SK" sz="2800" dirty="0">
              <a:latin typeface="Aptos" panose="020B0004020202020204" pitchFamily="34" charset="0"/>
            </a:endParaRPr>
          </a:p>
          <a:p>
            <a:pPr marL="0" indent="0" algn="ctr">
              <a:buNone/>
            </a:pPr>
            <a:endParaRPr lang="sk-SK" dirty="0">
              <a:latin typeface="Aptos" panose="020B0004020202020204" pitchFamily="34" charset="0"/>
            </a:endParaRPr>
          </a:p>
          <a:p>
            <a:pPr marL="0" indent="0" algn="ctr">
              <a:buNone/>
            </a:pPr>
            <a:endParaRPr lang="sk-SK" sz="2800" dirty="0"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sk-SK" sz="3200" b="1" dirty="0">
                <a:latin typeface="Aptos" panose="020B0004020202020204" pitchFamily="34" charset="0"/>
              </a:rPr>
              <a:t>Buď mi nalej viac vína alebo ma nechaj osamote.</a:t>
            </a:r>
          </a:p>
          <a:p>
            <a:pPr marL="0" indent="0" algn="r">
              <a:buNone/>
            </a:pPr>
            <a:r>
              <a:rPr lang="sk-SK" sz="2800" dirty="0">
                <a:latin typeface="Aptos" panose="020B0004020202020204" pitchFamily="34" charset="0"/>
              </a:rPr>
              <a:t>― </a:t>
            </a:r>
            <a:r>
              <a:rPr lang="sk-SK" sz="2800" dirty="0" err="1">
                <a:latin typeface="Aptos" panose="020B0004020202020204" pitchFamily="34" charset="0"/>
              </a:rPr>
              <a:t>Rúmí</a:t>
            </a:r>
            <a:r>
              <a:rPr lang="sk-SK" sz="2800" dirty="0">
                <a:latin typeface="Aptos" panose="020B0004020202020204" pitchFamily="34" charset="0"/>
              </a:rPr>
              <a:t>.</a:t>
            </a:r>
          </a:p>
          <a:p>
            <a:pPr marL="0" indent="0">
              <a:buNone/>
            </a:pPr>
            <a:endParaRPr lang="sk-SK" sz="2800" dirty="0">
              <a:latin typeface="Aptos" panose="020B0004020202020204" pitchFamily="34" charset="0"/>
            </a:endParaRP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7A7523B-F6ED-5ADF-B9DE-ED9AC8299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657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203F3-FF13-4A02-A725-F855911C3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9104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Pôst a samota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73A7D7-57C5-475C-8945-8EBDF9D51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2194586"/>
            <a:ext cx="8915400" cy="4072373"/>
          </a:xfrm>
        </p:spPr>
        <p:txBody>
          <a:bodyPr>
            <a:normAutofit/>
          </a:bodyPr>
          <a:lstStyle/>
          <a:p>
            <a:r>
              <a:rPr lang="sk-SK" sz="2800" b="1" dirty="0">
                <a:latin typeface="Aptos" panose="020B0004020202020204" pitchFamily="34" charset="0"/>
              </a:rPr>
              <a:t>Pôst</a:t>
            </a:r>
            <a:r>
              <a:rPr lang="sk-SK" sz="2800" dirty="0">
                <a:latin typeface="Aptos" panose="020B0004020202020204" pitchFamily="34" charset="0"/>
              </a:rPr>
              <a:t> je prostriedkom duchovnej premeny.</a:t>
            </a:r>
          </a:p>
          <a:p>
            <a:r>
              <a:rPr lang="sk-SK" sz="2800" dirty="0">
                <a:latin typeface="Aptos" panose="020B0004020202020204" pitchFamily="34" charset="0"/>
              </a:rPr>
              <a:t>Nejde v ňom o stiahnutie sa zo života. Snažíme sa nevenovať pozornosť nášmu malichernému a na seba zameranému egu a nepodstatným, povrchným veciam.</a:t>
            </a:r>
          </a:p>
          <a:p>
            <a:r>
              <a:rPr lang="sk-SK" sz="2800" dirty="0">
                <a:latin typeface="Aptos" panose="020B0004020202020204" pitchFamily="34" charset="0"/>
              </a:rPr>
              <a:t>Môže sa týkať </a:t>
            </a:r>
            <a:r>
              <a:rPr lang="sk-SK" sz="2800" b="1" dirty="0">
                <a:latin typeface="Aptos" panose="020B0004020202020204" pitchFamily="34" charset="0"/>
              </a:rPr>
              <a:t>jedla</a:t>
            </a:r>
            <a:r>
              <a:rPr lang="sk-SK" sz="2800" dirty="0">
                <a:latin typeface="Aptos" panose="020B0004020202020204" pitchFamily="34" charset="0"/>
              </a:rPr>
              <a:t> – jesť menej, ale pozorne</a:t>
            </a:r>
            <a:r>
              <a:rPr lang="en-GB" sz="2800" dirty="0">
                <a:latin typeface="Aptos" panose="020B0004020202020204" pitchFamily="34" charset="0"/>
              </a:rPr>
              <a:t>;</a:t>
            </a:r>
            <a:r>
              <a:rPr lang="sk-SK" sz="2800" dirty="0">
                <a:latin typeface="Aptos" panose="020B0004020202020204" pitchFamily="34" charset="0"/>
              </a:rPr>
              <a:t> </a:t>
            </a:r>
            <a:r>
              <a:rPr lang="sk-SK" sz="2800" b="1" dirty="0">
                <a:latin typeface="Aptos" panose="020B0004020202020204" pitchFamily="34" charset="0"/>
              </a:rPr>
              <a:t>informácií</a:t>
            </a:r>
            <a:r>
              <a:rPr lang="sk-SK" sz="2800" dirty="0">
                <a:latin typeface="Aptos" panose="020B0004020202020204" pitchFamily="34" charset="0"/>
              </a:rPr>
              <a:t> – prijímať ich menej a otvárať sa ich hlbšiemu zmyslu</a:t>
            </a:r>
            <a:r>
              <a:rPr lang="en-GB" sz="2800" dirty="0">
                <a:latin typeface="Aptos" panose="020B0004020202020204" pitchFamily="34" charset="0"/>
              </a:rPr>
              <a:t>;</a:t>
            </a:r>
            <a:r>
              <a:rPr lang="sk-SK" sz="2800" dirty="0">
                <a:latin typeface="Aptos" panose="020B0004020202020204" pitchFamily="34" charset="0"/>
              </a:rPr>
              <a:t> </a:t>
            </a:r>
            <a:r>
              <a:rPr lang="sk-SK" sz="2800" b="1" dirty="0">
                <a:latin typeface="Aptos" panose="020B0004020202020204" pitchFamily="34" charset="0"/>
              </a:rPr>
              <a:t>vzťahov</a:t>
            </a:r>
            <a:r>
              <a:rPr lang="sk-SK" sz="2800" dirty="0">
                <a:latin typeface="Aptos" panose="020B0004020202020204" pitchFamily="34" charset="0"/>
              </a:rPr>
              <a:t> – dať viac priestoru samote, aby sme v nej odkrývali nesamozrejmosť každého vzťahu ako daru.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368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203F3-FF13-4A02-A725-F855911C3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Paradoxy vzťahov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73A7D7-57C5-475C-8945-8EBDF9D51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0083" y="1878786"/>
            <a:ext cx="9611834" cy="4373158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Aptos" panose="020B0004020202020204" pitchFamily="34" charset="0"/>
              </a:rPr>
              <a:t>Niektoré aspekty medziľudských vzťahov sa na prvý pohľad môžu javiť ako protikladné. Hoci im zodpovedajú odlišné vonkajšie prejavy, môže byť za nimi jeden vnútorný postoj.</a:t>
            </a:r>
          </a:p>
          <a:p>
            <a:r>
              <a:rPr lang="sk-SK" sz="2800" b="1" dirty="0">
                <a:latin typeface="Aptos" panose="020B0004020202020204" pitchFamily="34" charset="0"/>
              </a:rPr>
              <a:t>Blízkosť a samota</a:t>
            </a:r>
            <a:r>
              <a:rPr lang="sk-SK" sz="2800" dirty="0">
                <a:latin typeface="Aptos" panose="020B0004020202020204" pitchFamily="34" charset="0"/>
              </a:rPr>
              <a:t> sa v zrelom vzťahu nielenže nevylučujú, ale sa vzájomne dopĺňajú.</a:t>
            </a:r>
          </a:p>
          <a:p>
            <a:r>
              <a:rPr lang="sk-SK" sz="2800" b="1" dirty="0">
                <a:latin typeface="Aptos" panose="020B0004020202020204" pitchFamily="34" charset="0"/>
              </a:rPr>
              <a:t>Čakanie a oslovenie</a:t>
            </a:r>
            <a:r>
              <a:rPr lang="sk-SK" sz="2800" dirty="0">
                <a:latin typeface="Aptos" panose="020B0004020202020204" pitchFamily="34" charset="0"/>
              </a:rPr>
              <a:t>. Vo vzťahu k druhému človeku nemáme automatický nárok na niečo. A predsa sa posúvajú vďaka osloveniu.</a:t>
            </a:r>
            <a:endParaRPr lang="sk-SK" dirty="0">
              <a:latin typeface="Aptos" panose="020B0004020202020204" pitchFamily="34" charset="0"/>
            </a:endParaRPr>
          </a:p>
          <a:p>
            <a:r>
              <a:rPr lang="sk-SK" sz="2800" b="1" dirty="0">
                <a:latin typeface="Aptos" panose="020B0004020202020204" pitchFamily="34" charset="0"/>
              </a:rPr>
              <a:t>Načúvanie a hovorenie</a:t>
            </a:r>
            <a:r>
              <a:rPr lang="sk-SK" sz="2800" dirty="0">
                <a:latin typeface="Aptos" panose="020B0004020202020204" pitchFamily="34" charset="0"/>
              </a:rPr>
              <a:t>. Jedno aj druhé je prejavom hlbokého záujmu o druhého a rešpektu voči nemu. </a:t>
            </a:r>
          </a:p>
        </p:txBody>
      </p:sp>
    </p:spTree>
    <p:extLst>
      <p:ext uri="{BB962C8B-B14F-4D97-AF65-F5344CB8AC3E}">
        <p14:creationId xmlns:p14="http://schemas.microsoft.com/office/powerpoint/2010/main" val="41810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C2FF4A-8A2F-F5CB-9F91-9DBE78533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D751B-3F73-9339-8917-1FCFFB369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85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 err="1">
                <a:latin typeface="Aptos" panose="020B0004020202020204" pitchFamily="34" charset="0"/>
              </a:rPr>
              <a:t>Bezmoc</a:t>
            </a:r>
            <a:r>
              <a:rPr lang="sk-SK" sz="6000" b="1" dirty="0">
                <a:latin typeface="Aptos" panose="020B0004020202020204" pitchFamily="34" charset="0"/>
              </a:rPr>
              <a:t> alebo zdroj?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37B92C-0184-E320-D784-0E49DB58C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2236812"/>
            <a:ext cx="8915400" cy="3728052"/>
          </a:xfrm>
        </p:spPr>
        <p:txBody>
          <a:bodyPr>
            <a:normAutofit/>
          </a:bodyPr>
          <a:lstStyle/>
          <a:p>
            <a:r>
              <a:rPr lang="sk-SK" sz="2800" b="1" dirty="0">
                <a:latin typeface="Aptos" panose="020B0004020202020204" pitchFamily="34" charset="0"/>
              </a:rPr>
              <a:t>Bezmocná osamelosť</a:t>
            </a:r>
            <a:r>
              <a:rPr lang="sk-SK" sz="2800" dirty="0">
                <a:latin typeface="Aptos" panose="020B0004020202020204" pitchFamily="34" charset="0"/>
              </a:rPr>
              <a:t> nás paralyzuje, ničí a nahlodáva aj naše vzťahy.</a:t>
            </a:r>
          </a:p>
          <a:p>
            <a:r>
              <a:rPr lang="sk-SK" sz="2800" dirty="0">
                <a:latin typeface="Aptos" panose="020B0004020202020204" pitchFamily="34" charset="0"/>
              </a:rPr>
              <a:t>Ž 87,7 – „</a:t>
            </a:r>
            <a:r>
              <a:rPr lang="sk-SK" sz="2800" b="1" i="1" dirty="0">
                <a:latin typeface="Aptos" panose="020B0004020202020204" pitchFamily="34" charset="0"/>
              </a:rPr>
              <a:t>V tebe sú všetky moje pramene.</a:t>
            </a:r>
            <a:r>
              <a:rPr lang="sk-SK" sz="2800" dirty="0">
                <a:latin typeface="Aptos" panose="020B0004020202020204" pitchFamily="34" charset="0"/>
              </a:rPr>
              <a:t>“ Iba cez hlboký vzťah k Bohu sa ako veriaci môžeme dotýkať svojich vlastných prameňov, zdrojov nášho myslenia, cítenia, potrieb, zranení, sily a chuti žiť...</a:t>
            </a:r>
          </a:p>
          <a:p>
            <a:r>
              <a:rPr lang="sk-SK" sz="2800" dirty="0">
                <a:latin typeface="Aptos" panose="020B0004020202020204" pitchFamily="34" charset="0"/>
              </a:rPr>
              <a:t>Kto očakáva, že mu jeho osamelosť vyplní niekto iný alebo niečo iné, časom zakúsi rozčarovanie, frustráciu.</a:t>
            </a:r>
          </a:p>
        </p:txBody>
      </p:sp>
    </p:spTree>
    <p:extLst>
      <p:ext uri="{BB962C8B-B14F-4D97-AF65-F5344CB8AC3E}">
        <p14:creationId xmlns:p14="http://schemas.microsoft.com/office/powerpoint/2010/main" val="196464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30CBC-1823-6B9B-48FF-568A459F7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9E08D-9A9E-93CA-DC4A-9BCBD9CD2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97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Láska ako dve samoty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81FC32-F69E-89B5-3DCC-00DD7FA3A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148" y="2088995"/>
            <a:ext cx="8915400" cy="4100290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Aptos" panose="020B0004020202020204" pitchFamily="34" charset="0"/>
              </a:rPr>
              <a:t>Paradoxnosť lásky (blízkosti, hlbokého priateľstva) vo vzťahu k samote podnetne vystihol básnik </a:t>
            </a:r>
            <a:r>
              <a:rPr lang="sk-SK" sz="2800" b="1" dirty="0" err="1">
                <a:latin typeface="Aptos" panose="020B0004020202020204" pitchFamily="34" charset="0"/>
              </a:rPr>
              <a:t>Rainer</a:t>
            </a:r>
            <a:r>
              <a:rPr lang="sk-SK" sz="2800" b="1" dirty="0">
                <a:latin typeface="Aptos" panose="020B0004020202020204" pitchFamily="34" charset="0"/>
              </a:rPr>
              <a:t> </a:t>
            </a:r>
            <a:r>
              <a:rPr lang="sk-SK" sz="2800" b="1" dirty="0" err="1">
                <a:latin typeface="Aptos" panose="020B0004020202020204" pitchFamily="34" charset="0"/>
              </a:rPr>
              <a:t>Maria</a:t>
            </a:r>
            <a:r>
              <a:rPr lang="sk-SK" sz="2800" b="1" dirty="0">
                <a:latin typeface="Aptos" panose="020B0004020202020204" pitchFamily="34" charset="0"/>
              </a:rPr>
              <a:t> Rilke </a:t>
            </a:r>
            <a:r>
              <a:rPr lang="sk-SK" sz="2800" dirty="0">
                <a:latin typeface="Aptos" panose="020B0004020202020204" pitchFamily="34" charset="0"/>
              </a:rPr>
              <a:t>(1875 – 1926).</a:t>
            </a:r>
          </a:p>
          <a:p>
            <a:r>
              <a:rPr lang="sk-SK" sz="2800" dirty="0">
                <a:latin typeface="Aptos" panose="020B0004020202020204" pitchFamily="34" charset="0"/>
              </a:rPr>
              <a:t>Na konci 7. listu jeho </a:t>
            </a:r>
            <a:r>
              <a:rPr lang="sk-SK" sz="2800" i="1" dirty="0">
                <a:latin typeface="Aptos" panose="020B0004020202020204" pitchFamily="34" charset="0"/>
              </a:rPr>
              <a:t>Listov mladému básnikovi</a:t>
            </a:r>
            <a:r>
              <a:rPr lang="sk-SK" sz="2800" dirty="0">
                <a:latin typeface="Aptos" panose="020B0004020202020204" pitchFamily="34" charset="0"/>
              </a:rPr>
              <a:t> píše: </a:t>
            </a:r>
            <a:r>
              <a:rPr lang="sk-SK" sz="2800" b="1" dirty="0">
                <a:latin typeface="Aptos" panose="020B0004020202020204" pitchFamily="34" charset="0"/>
              </a:rPr>
              <a:t>Láska spočíva v tom, že dve samoty sa navzájom chránia, ohraničujú a pozdravujú</a:t>
            </a:r>
            <a:r>
              <a:rPr lang="sk-SK" sz="2800" dirty="0">
                <a:latin typeface="Aptos" panose="020B0004020202020204" pitchFamily="34" charset="0"/>
              </a:rPr>
              <a:t>.</a:t>
            </a:r>
          </a:p>
          <a:p>
            <a:r>
              <a:rPr lang="sk-SK" sz="2800" b="1" dirty="0">
                <a:latin typeface="Aptos" panose="020B0004020202020204" pitchFamily="34" charset="0"/>
              </a:rPr>
              <a:t>Musíme sa držať toho, čo je ťažké</a:t>
            </a:r>
            <a:r>
              <a:rPr lang="sk-SK" sz="2800" dirty="0">
                <a:latin typeface="Aptos" panose="020B0004020202020204" pitchFamily="34" charset="0"/>
              </a:rPr>
              <a:t>. Aj v prírode všetko rastie, vzdoruje a je samo sebou, hoci je to ťažké. A </a:t>
            </a:r>
            <a:r>
              <a:rPr lang="sk-SK" sz="2800" b="1" dirty="0">
                <a:latin typeface="Aptos" panose="020B0004020202020204" pitchFamily="34" charset="0"/>
              </a:rPr>
              <a:t>láska, samota a smrť sú ťažké</a:t>
            </a:r>
            <a:r>
              <a:rPr lang="sk-SK" sz="2800" dirty="0">
                <a:latin typeface="Aptos" panose="020B0004020202020204" pitchFamily="34" charset="0"/>
              </a:rPr>
              <a:t> – sú veľkými úlohami.</a:t>
            </a:r>
          </a:p>
        </p:txBody>
      </p:sp>
    </p:spTree>
    <p:extLst>
      <p:ext uri="{BB962C8B-B14F-4D97-AF65-F5344CB8AC3E}">
        <p14:creationId xmlns:p14="http://schemas.microsoft.com/office/powerpoint/2010/main" val="364174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94F15-8E17-2E6F-DAAA-9BB652944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7E20F-CA93-BA8A-2DFA-32691B1E5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4443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Rilke o úlohe samoty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B334E7-1D64-4048-A3BA-ED7E93AAC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2195" y="2083778"/>
            <a:ext cx="8915400" cy="4129792"/>
          </a:xfrm>
        </p:spPr>
        <p:txBody>
          <a:bodyPr>
            <a:normAutofit/>
          </a:bodyPr>
          <a:lstStyle/>
          <a:p>
            <a:r>
              <a:rPr lang="sk-SK" sz="2800" b="1" dirty="0">
                <a:latin typeface="Aptos" panose="020B0004020202020204" pitchFamily="34" charset="0"/>
              </a:rPr>
              <a:t>Rilke </a:t>
            </a:r>
            <a:r>
              <a:rPr lang="sk-SK" sz="2800" dirty="0">
                <a:latin typeface="Aptos" panose="020B0004020202020204" pitchFamily="34" charset="0"/>
              </a:rPr>
              <a:t>najprv povzbudzuje mladého básnika, aby sa nenechal odradiť od samoty, v súvislosti s komentovaním jeho poézie.</a:t>
            </a:r>
          </a:p>
          <a:p>
            <a:r>
              <a:rPr lang="sk-SK" sz="2800" dirty="0">
                <a:latin typeface="Aptos" panose="020B0004020202020204" pitchFamily="34" charset="0"/>
              </a:rPr>
              <a:t>Ale samotné umenie má zmysel vtedy, keď je pre človeka tak bytostne dôležité ako sám život.</a:t>
            </a:r>
          </a:p>
          <a:p>
            <a:r>
              <a:rPr lang="sk-SK" sz="2800" b="1" dirty="0">
                <a:latin typeface="Aptos" panose="020B0004020202020204" pitchFamily="34" charset="0"/>
              </a:rPr>
              <a:t>Samotu chápe ako predpoklad rastu.</a:t>
            </a:r>
            <a:r>
              <a:rPr lang="sk-SK" sz="2800" dirty="0">
                <a:latin typeface="Aptos" panose="020B0004020202020204" pitchFamily="34" charset="0"/>
              </a:rPr>
              <a:t> Iba z vnútornej, kreatívnej samoty človek dozrieva a v nej sa rodia odpovede na všetky dôležité otázky života. Kto neprejde osamelosťou, neporozumie vlastnému vnútru.</a:t>
            </a:r>
          </a:p>
        </p:txBody>
      </p:sp>
    </p:spTree>
    <p:extLst>
      <p:ext uri="{BB962C8B-B14F-4D97-AF65-F5344CB8AC3E}">
        <p14:creationId xmlns:p14="http://schemas.microsoft.com/office/powerpoint/2010/main" val="433063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D439D-9D2C-8DD2-42C1-249F7947A0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DC5FB-715B-1C3E-BB02-414E7401B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4443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Dozrievanie vo vzťahu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A468187-31B0-5DCD-A023-431056548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2195" y="2083778"/>
            <a:ext cx="8915400" cy="4129792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Aptos" panose="020B0004020202020204" pitchFamily="34" charset="0"/>
              </a:rPr>
              <a:t>Samota a odovzdanie sa druhému umožňujú spolu ľudské dozrievanie.</a:t>
            </a:r>
          </a:p>
          <a:p>
            <a:r>
              <a:rPr lang="sk-SK" sz="2800" dirty="0">
                <a:latin typeface="Aptos" panose="020B0004020202020204" pitchFamily="34" charset="0"/>
              </a:rPr>
              <a:t>Odovzdanie sa v zmysle dôvery a otvorenosti srdca umožňuje vytvárať a napĺňať vzťahové potreby.</a:t>
            </a:r>
          </a:p>
          <a:p>
            <a:r>
              <a:rPr lang="sk-SK" sz="2800" dirty="0">
                <a:latin typeface="Aptos" panose="020B0004020202020204" pitchFamily="34" charset="0"/>
              </a:rPr>
              <a:t>Samota dáva priestor na reflexiu vlastných emócií a získavanie hlbšieho pochopenia.</a:t>
            </a:r>
          </a:p>
          <a:p>
            <a:r>
              <a:rPr lang="sk-SK" sz="2800" dirty="0">
                <a:latin typeface="Aptos" panose="020B0004020202020204" pitchFamily="34" charset="0"/>
              </a:rPr>
              <a:t>Vzťah je náročným a dlhodobým procesom, lebo vyžaduje komplexnú spoločnú prácu – na sebe, na spoločnej komunikácii a na vzájomnej dôvere.</a:t>
            </a:r>
          </a:p>
        </p:txBody>
      </p:sp>
    </p:spTree>
    <p:extLst>
      <p:ext uri="{BB962C8B-B14F-4D97-AF65-F5344CB8AC3E}">
        <p14:creationId xmlns:p14="http://schemas.microsoft.com/office/powerpoint/2010/main" val="356712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A23E6-E207-3209-03FB-106D3DD7C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45DEF2-58AE-B598-CAFD-FA470C026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4443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Vonkajší a vnútorný človek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0CBFE4-8674-6953-EEFA-A98683C5C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2195" y="2083777"/>
            <a:ext cx="8915400" cy="4253227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Aptos" panose="020B0004020202020204" pitchFamily="34" charset="0"/>
              </a:rPr>
              <a:t>„</a:t>
            </a:r>
            <a:r>
              <a:rPr lang="sk-SK" sz="2800" i="1" dirty="0">
                <a:latin typeface="Aptos" panose="020B0004020202020204" pitchFamily="34" charset="0"/>
              </a:rPr>
              <a:t>Preto neochabujeme; a hoci náš </a:t>
            </a:r>
            <a:r>
              <a:rPr lang="sk-SK" sz="2800" b="1" i="1" dirty="0">
                <a:latin typeface="Aptos" panose="020B0004020202020204" pitchFamily="34" charset="0"/>
              </a:rPr>
              <a:t>vonkajší človek</a:t>
            </a:r>
            <a:r>
              <a:rPr lang="sk-SK" sz="2800" i="1" dirty="0">
                <a:latin typeface="Aptos" panose="020B0004020202020204" pitchFamily="34" charset="0"/>
              </a:rPr>
              <a:t> chradne, náš </a:t>
            </a:r>
            <a:r>
              <a:rPr lang="sk-SK" sz="2800" b="1" i="1" dirty="0">
                <a:latin typeface="Aptos" panose="020B0004020202020204" pitchFamily="34" charset="0"/>
              </a:rPr>
              <a:t>vnútorný</a:t>
            </a:r>
            <a:r>
              <a:rPr lang="sk-SK" sz="2800" i="1" dirty="0">
                <a:latin typeface="Aptos" panose="020B0004020202020204" pitchFamily="34" charset="0"/>
              </a:rPr>
              <a:t> sa zo dňa na deň obnovuje.</a:t>
            </a:r>
            <a:r>
              <a:rPr lang="sk-SK" sz="2800" dirty="0">
                <a:latin typeface="Aptos" panose="020B0004020202020204" pitchFamily="34" charset="0"/>
              </a:rPr>
              <a:t>“ (2 Kor 4,16)</a:t>
            </a:r>
          </a:p>
          <a:p>
            <a:r>
              <a:rPr lang="sk-SK" sz="2800" dirty="0">
                <a:latin typeface="Aptos" panose="020B0004020202020204" pitchFamily="34" charset="0"/>
              </a:rPr>
              <a:t>Sv. Pavol na rôznych miestach vyjadruje vnútorné napätie v nás: či má aktuálne navrch náš vonkajší (starý) človek (ego) alebo vnútorný (nový).</a:t>
            </a:r>
          </a:p>
          <a:p>
            <a:r>
              <a:rPr lang="sk-SK" sz="2800" b="1" dirty="0">
                <a:latin typeface="Aptos" panose="020B0004020202020204" pitchFamily="34" charset="0"/>
              </a:rPr>
              <a:t>Samota</a:t>
            </a:r>
            <a:r>
              <a:rPr lang="sk-SK" sz="2800" dirty="0">
                <a:latin typeface="Aptos" panose="020B0004020202020204" pitchFamily="34" charset="0"/>
              </a:rPr>
              <a:t> je asi najprirodzenejší spôsob, ako dať priestor svojmu vnútornému človeku. Môže sa to diať aj </a:t>
            </a:r>
            <a:r>
              <a:rPr lang="sk-SK" sz="2800" b="1" dirty="0">
                <a:latin typeface="Aptos" panose="020B0004020202020204" pitchFamily="34" charset="0"/>
              </a:rPr>
              <a:t>spoločne</a:t>
            </a:r>
            <a:r>
              <a:rPr lang="sk-SK" sz="2800" dirty="0">
                <a:latin typeface="Aptos" panose="020B0004020202020204" pitchFamily="34" charset="0"/>
              </a:rPr>
              <a:t>: v kontemplatívnej modlitbe, účasťou na kvalitnom umení, na seminároch tvorby spoločenstva...</a:t>
            </a:r>
          </a:p>
        </p:txBody>
      </p:sp>
    </p:spTree>
    <p:extLst>
      <p:ext uri="{BB962C8B-B14F-4D97-AF65-F5344CB8AC3E}">
        <p14:creationId xmlns:p14="http://schemas.microsoft.com/office/powerpoint/2010/main" val="1949355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359B2-BB95-A11B-B5FB-06E085C7C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FE139-9950-C12A-5C1E-AD918D0C9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4443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latin typeface="Aptos" panose="020B0004020202020204" pitchFamily="34" charset="0"/>
              </a:rPr>
              <a:t>Obraz spojených nádob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85C88D-F2D8-A917-41F3-ABC7E1876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2195" y="2083778"/>
            <a:ext cx="8915400" cy="4129792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ptos" panose="020B0004020202020204" pitchFamily="34" charset="0"/>
              </a:rPr>
              <a:t>Tadeusz Dajczer</a:t>
            </a:r>
            <a:r>
              <a:rPr lang="sk-SK" sz="2800" dirty="0">
                <a:latin typeface="Aptos" panose="020B0004020202020204" pitchFamily="34" charset="0"/>
              </a:rPr>
              <a:t> v knihe</a:t>
            </a:r>
            <a:r>
              <a:rPr lang="pt-BR" sz="2800" dirty="0">
                <a:latin typeface="Aptos" panose="020B0004020202020204" pitchFamily="34" charset="0"/>
              </a:rPr>
              <a:t> </a:t>
            </a:r>
            <a:r>
              <a:rPr lang="pt-BR" sz="2800" i="1" dirty="0">
                <a:latin typeface="Aptos" panose="020B0004020202020204" pitchFamily="34" charset="0"/>
              </a:rPr>
              <a:t>Rozjímání o víře</a:t>
            </a:r>
            <a:r>
              <a:rPr lang="sk-SK" sz="2800" dirty="0">
                <a:latin typeface="Aptos" panose="020B0004020202020204" pitchFamily="34" charset="0"/>
              </a:rPr>
              <a:t> ponúka obraz spojených nádob ako podobenstvo o Kristovom mystickom tele.</a:t>
            </a:r>
          </a:p>
          <a:p>
            <a:r>
              <a:rPr lang="sk-SK" sz="2800" dirty="0">
                <a:latin typeface="Aptos" panose="020B0004020202020204" pitchFamily="34" charset="0"/>
              </a:rPr>
              <a:t>V rámci tohto mystického tela existujú vzájomné väzby rôzneho stupňa blízkosti a hĺbky, a to na úrovni telesnej aj duchovnej.</a:t>
            </a:r>
          </a:p>
          <a:p>
            <a:r>
              <a:rPr lang="sk-SK" dirty="0">
                <a:latin typeface="Aptos" panose="020B0004020202020204" pitchFamily="34" charset="0"/>
              </a:rPr>
              <a:t>T. </a:t>
            </a:r>
            <a:r>
              <a:rPr lang="sk-SK" dirty="0" err="1">
                <a:latin typeface="Aptos" panose="020B0004020202020204" pitchFamily="34" charset="0"/>
              </a:rPr>
              <a:t>Dajczer</a:t>
            </a:r>
            <a:r>
              <a:rPr lang="sk-SK" dirty="0">
                <a:latin typeface="Aptos" panose="020B0004020202020204" pitchFamily="34" charset="0"/>
              </a:rPr>
              <a:t> to chápe ako výzvu rešpektovať slobodu druhého a usilovať sa viac o vlastné obrátenie. Vyjadruje to </a:t>
            </a:r>
            <a:r>
              <a:rPr lang="sk-SK" b="1" dirty="0">
                <a:latin typeface="Aptos" panose="020B0004020202020204" pitchFamily="34" charset="0"/>
              </a:rPr>
              <a:t>prednosť bytia (identity) pred konaním</a:t>
            </a:r>
            <a:r>
              <a:rPr lang="sk-SK" dirty="0">
                <a:latin typeface="Aptos" panose="020B0004020202020204" pitchFamily="34" charset="0"/>
              </a:rPr>
              <a:t>.</a:t>
            </a:r>
            <a:endParaRPr lang="sk-SK" sz="2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29292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</TotalTime>
  <Words>964</Words>
  <Application>Microsoft Office PowerPoint</Application>
  <PresentationFormat>Širokouhlá</PresentationFormat>
  <Paragraphs>71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Motív Office</vt:lpstr>
      <vt:lpstr>Osamelosť   (v umení a v Cirkvi)  Pohľad cez prizmu paradoxov </vt:lpstr>
      <vt:lpstr>Pôst a samota</vt:lpstr>
      <vt:lpstr>Paradoxy vzťahov</vt:lpstr>
      <vt:lpstr>Bezmoc alebo zdroj?</vt:lpstr>
      <vt:lpstr>Láska ako dve samoty</vt:lpstr>
      <vt:lpstr>Rilke o úlohe samoty</vt:lpstr>
      <vt:lpstr>Dozrievanie vo vzťahu</vt:lpstr>
      <vt:lpstr>Vonkajší a vnútorný človek</vt:lpstr>
      <vt:lpstr>Obraz spojených nádob</vt:lpstr>
      <vt:lpstr>Kontemplatívna modlitba</vt:lpstr>
      <vt:lpstr>Úloha vnútra</vt:lpstr>
      <vt:lpstr>Viera a umenie</vt:lpstr>
      <vt:lpstr>Klára Maliňáková: Dreň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Božej škole</dc:title>
  <dc:creator>Adrian Slavkovsky</dc:creator>
  <cp:lastModifiedBy>Adrian Slavkovsky</cp:lastModifiedBy>
  <cp:revision>34</cp:revision>
  <dcterms:created xsi:type="dcterms:W3CDTF">2019-12-18T21:05:51Z</dcterms:created>
  <dcterms:modified xsi:type="dcterms:W3CDTF">2025-03-16T13:27:51Z</dcterms:modified>
</cp:coreProperties>
</file>